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8415DD-6770-4BCD-8061-2208990CC6B7}" type="datetimeFigureOut">
              <a:rPr lang="en-US" smtClean="0"/>
              <a:t>4/6/2019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307604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415DD-6770-4BCD-8061-2208990CC6B7}" type="datetimeFigureOut">
              <a:rPr lang="en-US" smtClean="0"/>
              <a:t>4/6/2019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3099928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415DD-6770-4BCD-8061-2208990CC6B7}" type="datetimeFigureOut">
              <a:rPr lang="en-US" smtClean="0"/>
              <a:t>4/6/2019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1157686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415DD-6770-4BCD-8061-2208990CC6B7}" type="datetimeFigureOut">
              <a:rPr lang="en-US" smtClean="0"/>
              <a:t>4/6/2019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4650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8415DD-6770-4BCD-8061-2208990CC6B7}" type="datetimeFigureOut">
              <a:rPr lang="en-US" smtClean="0"/>
              <a:t>4/6/2019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663588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415DD-6770-4BCD-8061-2208990CC6B7}" type="datetimeFigureOut">
              <a:rPr lang="en-US" smtClean="0"/>
              <a:t>4/6/2019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158504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8415DD-6770-4BCD-8061-2208990CC6B7}" type="datetimeFigureOut">
              <a:rPr lang="en-US" smtClean="0"/>
              <a:t>4/6/2019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2608861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8415DD-6770-4BCD-8061-2208990CC6B7}" type="datetimeFigureOut">
              <a:rPr lang="en-US" smtClean="0"/>
              <a:t>4/6/2019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291792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415DD-6770-4BCD-8061-2208990CC6B7}" type="datetimeFigureOut">
              <a:rPr lang="en-US" smtClean="0"/>
              <a:t>4/6/2019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735792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8415DD-6770-4BCD-8061-2208990CC6B7}" type="datetimeFigureOut">
              <a:rPr lang="en-US" smtClean="0"/>
              <a:t>4/6/2019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113911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8415DD-6770-4BCD-8061-2208990CC6B7}" type="datetimeFigureOut">
              <a:rPr lang="en-US" smtClean="0"/>
              <a:t>4/6/2019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45700-19F0-430F-A304-AD2C090FD6B2}" type="slidenum">
              <a:rPr lang="en-US" smtClean="0"/>
              <a:t>‹#›</a:t>
            </a:fld>
            <a:endParaRPr lang="en-US"/>
          </a:p>
        </p:txBody>
      </p:sp>
    </p:spTree>
    <p:extLst>
      <p:ext uri="{BB962C8B-B14F-4D97-AF65-F5344CB8AC3E}">
        <p14:creationId xmlns:p14="http://schemas.microsoft.com/office/powerpoint/2010/main" val="663811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415DD-6770-4BCD-8061-2208990CC6B7}" type="datetimeFigureOut">
              <a:rPr lang="en-US" smtClean="0"/>
              <a:t>4/6/2019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45700-19F0-430F-A304-AD2C090FD6B2}" type="slidenum">
              <a:rPr lang="en-US" smtClean="0"/>
              <a:t>‹#›</a:t>
            </a:fld>
            <a:endParaRPr lang="en-US"/>
          </a:p>
        </p:txBody>
      </p:sp>
    </p:spTree>
    <p:extLst>
      <p:ext uri="{BB962C8B-B14F-4D97-AF65-F5344CB8AC3E}">
        <p14:creationId xmlns:p14="http://schemas.microsoft.com/office/powerpoint/2010/main" val="637784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5893"/>
            <a:ext cx="5970494" cy="1342931"/>
          </a:xfrm>
        </p:spPr>
        <p:txBody>
          <a:bodyPr>
            <a:normAutofit/>
          </a:bodyPr>
          <a:lstStyle/>
          <a:p>
            <a:r>
              <a:rPr lang="en-US" sz="2800" dirty="0" smtClean="0"/>
              <a:t>Coccidiosis </a:t>
            </a:r>
            <a:endParaRPr lang="en-US" sz="2800" dirty="0"/>
          </a:p>
        </p:txBody>
      </p:sp>
      <p:sp>
        <p:nvSpPr>
          <p:cNvPr id="3" name="Subtitle 2"/>
          <p:cNvSpPr>
            <a:spLocks noGrp="1"/>
          </p:cNvSpPr>
          <p:nvPr>
            <p:ph type="subTitle" idx="1"/>
          </p:nvPr>
        </p:nvSpPr>
        <p:spPr>
          <a:xfrm>
            <a:off x="179294" y="1757082"/>
            <a:ext cx="11905130" cy="5100917"/>
          </a:xfrm>
        </p:spPr>
        <p:txBody>
          <a:bodyPr/>
          <a:lstStyle/>
          <a:p>
            <a:pPr algn="l"/>
            <a:r>
              <a:rPr lang="en-US" b="0" i="0" dirty="0" smtClean="0">
                <a:solidFill>
                  <a:srgbClr val="000000"/>
                </a:solidFill>
                <a:effectLst/>
                <a:latin typeface="Open Sans"/>
              </a:rPr>
              <a:t>coccidiosis is caused by protozoa of the phylum </a:t>
            </a:r>
            <a:r>
              <a:rPr lang="en-US" b="0" i="0" dirty="0" err="1" smtClean="0">
                <a:solidFill>
                  <a:srgbClr val="000000"/>
                </a:solidFill>
                <a:effectLst/>
                <a:latin typeface="Open Sans"/>
              </a:rPr>
              <a:t>Apicomplexa</a:t>
            </a:r>
            <a:r>
              <a:rPr lang="en-US" b="0" i="0" dirty="0" smtClean="0">
                <a:solidFill>
                  <a:srgbClr val="000000"/>
                </a:solidFill>
                <a:effectLst/>
                <a:latin typeface="Open Sans"/>
              </a:rPr>
              <a:t>, family </a:t>
            </a:r>
            <a:r>
              <a:rPr lang="en-US" b="0" i="0" dirty="0" err="1" smtClean="0">
                <a:solidFill>
                  <a:srgbClr val="000000"/>
                </a:solidFill>
                <a:effectLst/>
                <a:latin typeface="Open Sans"/>
              </a:rPr>
              <a:t>Eimeriidae</a:t>
            </a:r>
            <a:r>
              <a:rPr lang="en-US" b="0" i="0" dirty="0" smtClean="0">
                <a:solidFill>
                  <a:srgbClr val="000000"/>
                </a:solidFill>
                <a:effectLst/>
                <a:latin typeface="Open Sans"/>
              </a:rPr>
              <a:t>. </a:t>
            </a:r>
          </a:p>
          <a:p>
            <a:pPr algn="l"/>
            <a:endParaRPr lang="en-US" dirty="0">
              <a:solidFill>
                <a:srgbClr val="000000"/>
              </a:solidFill>
              <a:latin typeface="Open Sans"/>
            </a:endParaRPr>
          </a:p>
          <a:p>
            <a:pPr algn="l"/>
            <a:r>
              <a:rPr lang="en-US" b="0" i="0" dirty="0" smtClean="0">
                <a:solidFill>
                  <a:srgbClr val="000000"/>
                </a:solidFill>
                <a:effectLst/>
                <a:latin typeface="Open Sans"/>
              </a:rPr>
              <a:t>In poultry, most species belong to the genus </a:t>
            </a:r>
            <a:r>
              <a:rPr lang="en-US" b="0" i="1" dirty="0" err="1" smtClean="0">
                <a:solidFill>
                  <a:srgbClr val="000000"/>
                </a:solidFill>
                <a:effectLst/>
                <a:latin typeface="Open Sans"/>
              </a:rPr>
              <a:t>Eimeria</a:t>
            </a:r>
            <a:r>
              <a:rPr lang="en-US" b="0" i="0" dirty="0" smtClean="0">
                <a:solidFill>
                  <a:srgbClr val="000000"/>
                </a:solidFill>
                <a:effectLst/>
                <a:latin typeface="Open Sans"/>
              </a:rPr>
              <a:t> and infect various sites in the intestine. </a:t>
            </a:r>
          </a:p>
          <a:p>
            <a:pPr algn="l"/>
            <a:r>
              <a:rPr lang="en-US" b="0" i="0" dirty="0" smtClean="0">
                <a:solidFill>
                  <a:srgbClr val="000000"/>
                </a:solidFill>
                <a:effectLst/>
                <a:latin typeface="Open Sans"/>
              </a:rPr>
              <a:t>The infectious process is rapid (4–7 days) and is characterized by parasite replication in host cells with extensive damage to the intestinal mucosa. </a:t>
            </a:r>
          </a:p>
          <a:p>
            <a:pPr algn="l"/>
            <a:endParaRPr lang="en-US" dirty="0">
              <a:solidFill>
                <a:srgbClr val="000000"/>
              </a:solidFill>
              <a:latin typeface="Open Sans"/>
            </a:endParaRPr>
          </a:p>
          <a:p>
            <a:pPr algn="l"/>
            <a:r>
              <a:rPr lang="en-US" b="0" i="0" dirty="0" smtClean="0">
                <a:solidFill>
                  <a:srgbClr val="000000"/>
                </a:solidFill>
                <a:effectLst/>
                <a:latin typeface="Open Sans"/>
              </a:rPr>
              <a:t>Poultry </a:t>
            </a:r>
            <a:r>
              <a:rPr lang="en-US" b="0" i="0" dirty="0" err="1" smtClean="0">
                <a:solidFill>
                  <a:srgbClr val="000000"/>
                </a:solidFill>
                <a:effectLst/>
                <a:latin typeface="Open Sans"/>
              </a:rPr>
              <a:t>coccidia</a:t>
            </a:r>
            <a:r>
              <a:rPr lang="en-US" b="0" i="0" dirty="0" smtClean="0">
                <a:solidFill>
                  <a:srgbClr val="000000"/>
                </a:solidFill>
                <a:effectLst/>
                <a:latin typeface="Open Sans"/>
              </a:rPr>
              <a:t> are generally host-specific, and the different species parasitize specific parts of the intestine.</a:t>
            </a:r>
            <a:endParaRPr lang="en-US" dirty="0"/>
          </a:p>
        </p:txBody>
      </p:sp>
    </p:spTree>
    <p:extLst>
      <p:ext uri="{BB962C8B-B14F-4D97-AF65-F5344CB8AC3E}">
        <p14:creationId xmlns:p14="http://schemas.microsoft.com/office/powerpoint/2010/main" val="1136403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a:xfrm>
            <a:off x="215153" y="1362635"/>
            <a:ext cx="11725835" cy="5710518"/>
          </a:xfrm>
        </p:spPr>
        <p:txBody>
          <a:bodyPr/>
          <a:lstStyle/>
          <a:p>
            <a:r>
              <a:rPr lang="en-US" dirty="0"/>
              <a:t>The location in the host, appearance of lesions, and the size of oocysts are used in determining the species present. </a:t>
            </a:r>
            <a:endParaRPr lang="en-US" dirty="0" smtClean="0"/>
          </a:p>
          <a:p>
            <a:r>
              <a:rPr lang="en-US" dirty="0" err="1" smtClean="0"/>
              <a:t>Coccidial</a:t>
            </a:r>
            <a:r>
              <a:rPr lang="en-US" dirty="0" smtClean="0"/>
              <a:t> </a:t>
            </a:r>
            <a:r>
              <a:rPr lang="en-US" dirty="0"/>
              <a:t>infections are readily confirmed by demonstration of oocysts in feces or intestinal scrapings; however, the number of oocysts present has little relationship to the extent of clinical disease. </a:t>
            </a:r>
            <a:endParaRPr lang="en-US" dirty="0" smtClean="0"/>
          </a:p>
          <a:p>
            <a:endParaRPr lang="en-US" dirty="0"/>
          </a:p>
          <a:p>
            <a:r>
              <a:rPr lang="en-US" dirty="0" smtClean="0"/>
              <a:t>Severity </a:t>
            </a:r>
            <a:r>
              <a:rPr lang="en-US" dirty="0"/>
              <a:t>of lesions as well as knowledge of flock appearance, morbidity, daily mortality, feed intake, growth rate, and rate of lay are important for diagnosis. Necropsy of several fresh specimens is advisable. Classic lesions of </a:t>
            </a:r>
            <a:r>
              <a:rPr lang="en-US" i="1" dirty="0"/>
              <a:t>E </a:t>
            </a:r>
            <a:r>
              <a:rPr lang="en-US" i="1" dirty="0" err="1"/>
              <a:t>tenella</a:t>
            </a:r>
            <a:r>
              <a:rPr lang="en-US" dirty="0"/>
              <a:t> and </a:t>
            </a:r>
            <a:r>
              <a:rPr lang="en-US" i="1" dirty="0"/>
              <a:t>E </a:t>
            </a:r>
            <a:r>
              <a:rPr lang="en-US" i="1" dirty="0" err="1"/>
              <a:t>necatrix</a:t>
            </a:r>
            <a:r>
              <a:rPr lang="en-US" dirty="0"/>
              <a:t> are pathognomonic</a:t>
            </a:r>
          </a:p>
        </p:txBody>
      </p:sp>
    </p:spTree>
    <p:extLst>
      <p:ext uri="{BB962C8B-B14F-4D97-AF65-F5344CB8AC3E}">
        <p14:creationId xmlns:p14="http://schemas.microsoft.com/office/powerpoint/2010/main" val="743230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r>
              <a:rPr lang="en-US" b="1" dirty="0" err="1"/>
              <a:t>Amprolium</a:t>
            </a:r>
            <a:r>
              <a:rPr lang="en-US" dirty="0"/>
              <a:t> is an antagonist of thiamine (vitamin B</a:t>
            </a:r>
            <a:r>
              <a:rPr lang="en-US" baseline="-25000" dirty="0"/>
              <a:t>1</a:t>
            </a:r>
            <a:r>
              <a:rPr lang="en-US" dirty="0" smtClean="0"/>
              <a:t>)</a:t>
            </a:r>
          </a:p>
          <a:p>
            <a:endParaRPr lang="en-US" dirty="0"/>
          </a:p>
          <a:p>
            <a:r>
              <a:rPr lang="en-US" b="1" dirty="0"/>
              <a:t>Folic acid antagonists</a:t>
            </a:r>
            <a:r>
              <a:rPr lang="en-US" dirty="0"/>
              <a:t> include the sulfonamides, </a:t>
            </a:r>
          </a:p>
        </p:txBody>
      </p:sp>
    </p:spTree>
    <p:extLst>
      <p:ext uri="{BB962C8B-B14F-4D97-AF65-F5344CB8AC3E}">
        <p14:creationId xmlns:p14="http://schemas.microsoft.com/office/powerpoint/2010/main" val="356115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54424"/>
            <a:ext cx="12075459" cy="6096000"/>
          </a:xfrm>
        </p:spPr>
        <p:txBody>
          <a:bodyPr/>
          <a:lstStyle/>
          <a:p>
            <a:r>
              <a:rPr lang="en-US" b="1" dirty="0"/>
              <a:t>Etiology:</a:t>
            </a:r>
          </a:p>
          <a:p>
            <a:endParaRPr lang="en-US" dirty="0" smtClean="0"/>
          </a:p>
          <a:p>
            <a:r>
              <a:rPr lang="en-US" dirty="0" smtClean="0"/>
              <a:t>Coccidia </a:t>
            </a:r>
            <a:r>
              <a:rPr lang="en-US" dirty="0"/>
              <a:t>are almost universally present in poultry-raising operations, but clinical disease occurs only after ingestion of relatively large numbers of </a:t>
            </a:r>
            <a:r>
              <a:rPr lang="en-US" dirty="0" err="1"/>
              <a:t>sporulated</a:t>
            </a:r>
            <a:r>
              <a:rPr lang="en-US" dirty="0"/>
              <a:t> oocysts by susceptible birds. </a:t>
            </a:r>
            <a:endParaRPr lang="en-US" dirty="0" smtClean="0"/>
          </a:p>
          <a:p>
            <a:r>
              <a:rPr lang="en-US" dirty="0" smtClean="0"/>
              <a:t>Both </a:t>
            </a:r>
            <a:r>
              <a:rPr lang="en-US" dirty="0"/>
              <a:t>clinically infected and recovered birds shed oocysts in their droppings, which contaminate feed, dust, water, litter, and soil. </a:t>
            </a:r>
            <a:endParaRPr lang="en-US" dirty="0" smtClean="0"/>
          </a:p>
          <a:p>
            <a:endParaRPr lang="en-US" dirty="0" smtClean="0"/>
          </a:p>
          <a:p>
            <a:r>
              <a:rPr lang="en-US" dirty="0" smtClean="0"/>
              <a:t>Oocysts </a:t>
            </a:r>
            <a:r>
              <a:rPr lang="en-US" dirty="0"/>
              <a:t>may be transmitted by mechanical carriers (</a:t>
            </a:r>
            <a:r>
              <a:rPr lang="en-US" dirty="0" err="1"/>
              <a:t>eg</a:t>
            </a:r>
            <a:r>
              <a:rPr lang="en-US" dirty="0"/>
              <a:t>, equipment, clothing, insects, farm workers, and other animals). Fresh oocysts are not infective until they </a:t>
            </a:r>
            <a:r>
              <a:rPr lang="en-US" dirty="0" err="1"/>
              <a:t>sporulate</a:t>
            </a:r>
            <a:r>
              <a:rPr lang="en-US" dirty="0"/>
              <a:t>; under optimal </a:t>
            </a:r>
            <a:r>
              <a:rPr lang="en-US" dirty="0" smtClean="0"/>
              <a:t>conditions </a:t>
            </a:r>
            <a:r>
              <a:rPr lang="en-US" dirty="0"/>
              <a:t>[21°–32°C] with adequate moisture and oxygen), this requires 1–2 days</a:t>
            </a:r>
          </a:p>
        </p:txBody>
      </p:sp>
    </p:spTree>
    <p:extLst>
      <p:ext uri="{BB962C8B-B14F-4D97-AF65-F5344CB8AC3E}">
        <p14:creationId xmlns:p14="http://schemas.microsoft.com/office/powerpoint/2010/main" val="83509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435" y="430306"/>
            <a:ext cx="11923059" cy="6248399"/>
          </a:xfrm>
        </p:spPr>
        <p:txBody>
          <a:bodyPr>
            <a:normAutofit/>
          </a:bodyPr>
          <a:lstStyle/>
          <a:p>
            <a:r>
              <a:rPr lang="en-US" dirty="0"/>
              <a:t>Coccidiosis in poultry. </a:t>
            </a:r>
            <a:endParaRPr lang="en-US" dirty="0" smtClean="0"/>
          </a:p>
          <a:p>
            <a:r>
              <a:rPr lang="en-US" dirty="0" smtClean="0"/>
              <a:t>Coccidiosis is a disease caused by a protozoan parasite of the genus </a:t>
            </a:r>
            <a:r>
              <a:rPr lang="en-US" dirty="0" err="1" smtClean="0"/>
              <a:t>Eimeria</a:t>
            </a:r>
            <a:r>
              <a:rPr lang="en-US" dirty="0" smtClean="0"/>
              <a:t>. There are seven species that cause disease in chickens: E. </a:t>
            </a:r>
            <a:r>
              <a:rPr lang="en-US" dirty="0" err="1" smtClean="0"/>
              <a:t>tenella</a:t>
            </a:r>
            <a:r>
              <a:rPr lang="en-US" dirty="0" smtClean="0"/>
              <a:t>, E. </a:t>
            </a:r>
            <a:r>
              <a:rPr lang="en-US" dirty="0" err="1" smtClean="0"/>
              <a:t>acervulina</a:t>
            </a:r>
            <a:r>
              <a:rPr lang="en-US" dirty="0" smtClean="0"/>
              <a:t>, E. </a:t>
            </a:r>
            <a:r>
              <a:rPr lang="en-US" dirty="0" err="1" smtClean="0"/>
              <a:t>brunetti</a:t>
            </a:r>
            <a:r>
              <a:rPr lang="en-US" dirty="0" smtClean="0"/>
              <a:t>, E. maxima, E. mitis, E. </a:t>
            </a:r>
            <a:r>
              <a:rPr lang="en-US" dirty="0" err="1" smtClean="0"/>
              <a:t>necatrix</a:t>
            </a:r>
            <a:r>
              <a:rPr lang="en-US" dirty="0" smtClean="0"/>
              <a:t> and E. praecox. </a:t>
            </a:r>
            <a:endParaRPr lang="en-US" dirty="0"/>
          </a:p>
          <a:p>
            <a:endParaRPr lang="en-US" i="1" dirty="0"/>
          </a:p>
          <a:p>
            <a:endParaRPr lang="en-US" dirty="0" smtClean="0"/>
          </a:p>
          <a:p>
            <a:r>
              <a:rPr lang="en-US" dirty="0" smtClean="0"/>
              <a:t>Pathogenicity </a:t>
            </a:r>
            <a:r>
              <a:rPr lang="en-US" dirty="0"/>
              <a:t>is influenced by host genetics, nutritional factors, concurrent diseases, age of the host, and species of the </a:t>
            </a:r>
            <a:r>
              <a:rPr lang="en-US" dirty="0" err="1"/>
              <a:t>coccidium</a:t>
            </a:r>
            <a:r>
              <a:rPr lang="en-US" dirty="0"/>
              <a:t>. </a:t>
            </a:r>
            <a:endParaRPr lang="en-US" dirty="0" smtClean="0"/>
          </a:p>
          <a:p>
            <a:endParaRPr lang="en-US" i="1" dirty="0"/>
          </a:p>
          <a:p>
            <a:r>
              <a:rPr lang="en-US" i="1" dirty="0" err="1" smtClean="0"/>
              <a:t>Eimeria</a:t>
            </a:r>
            <a:r>
              <a:rPr lang="en-US" i="1" dirty="0" smtClean="0"/>
              <a:t> </a:t>
            </a:r>
            <a:r>
              <a:rPr lang="en-US" i="1" dirty="0" err="1"/>
              <a:t>necatrix</a:t>
            </a:r>
            <a:r>
              <a:rPr lang="en-US" dirty="0"/>
              <a:t> and </a:t>
            </a:r>
            <a:r>
              <a:rPr lang="en-US" i="1" dirty="0" err="1"/>
              <a:t>Eimeria</a:t>
            </a:r>
            <a:r>
              <a:rPr lang="en-US" i="1" dirty="0"/>
              <a:t> </a:t>
            </a:r>
            <a:r>
              <a:rPr lang="en-US" i="1" dirty="0" err="1"/>
              <a:t>tenella</a:t>
            </a:r>
            <a:r>
              <a:rPr lang="en-US" dirty="0"/>
              <a:t> are the most pathogenic in chickens, because </a:t>
            </a:r>
            <a:r>
              <a:rPr lang="en-US" dirty="0" err="1"/>
              <a:t>schizogony</a:t>
            </a:r>
            <a:r>
              <a:rPr lang="en-US" dirty="0"/>
              <a:t> occurs in the lamina </a:t>
            </a:r>
            <a:r>
              <a:rPr lang="en-US" dirty="0" err="1"/>
              <a:t>propria</a:t>
            </a:r>
            <a:r>
              <a:rPr lang="en-US" dirty="0"/>
              <a:t> and crypts of Lieberkühn of the small intestine and ceca, respectively, and causes extensive hemorrhage</a:t>
            </a:r>
          </a:p>
        </p:txBody>
      </p:sp>
    </p:spTree>
    <p:extLst>
      <p:ext uri="{BB962C8B-B14F-4D97-AF65-F5344CB8AC3E}">
        <p14:creationId xmlns:p14="http://schemas.microsoft.com/office/powerpoint/2010/main" val="24925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741" y="489883"/>
            <a:ext cx="11864788" cy="6152963"/>
          </a:xfrm>
        </p:spPr>
        <p:txBody>
          <a:bodyPr/>
          <a:lstStyle/>
          <a:p>
            <a:r>
              <a:rPr lang="en-US" dirty="0" smtClean="0"/>
              <a:t>Transmission and Spread Coccidia spread from an infected chicken to other chickens via oocysts. </a:t>
            </a:r>
          </a:p>
          <a:p>
            <a:r>
              <a:rPr lang="en-US" dirty="0" smtClean="0"/>
              <a:t>These oocysts are thick-walled structures which are passed out in the feces (droppings). </a:t>
            </a:r>
          </a:p>
          <a:p>
            <a:r>
              <a:rPr lang="en-US" dirty="0" smtClean="0"/>
              <a:t>Oocysts become infective (</a:t>
            </a:r>
            <a:r>
              <a:rPr lang="en-US" dirty="0" err="1" smtClean="0"/>
              <a:t>sporulated</a:t>
            </a:r>
            <a:r>
              <a:rPr lang="en-US" dirty="0" smtClean="0"/>
              <a:t>) after a few days and may survive for long periods depending on many environmental factors such as temperature and moisture. </a:t>
            </a:r>
          </a:p>
          <a:p>
            <a:endParaRPr lang="en-US" dirty="0"/>
          </a:p>
          <a:p>
            <a:r>
              <a:rPr lang="en-US" dirty="0" smtClean="0"/>
              <a:t>Birds become infected when they consume these </a:t>
            </a:r>
            <a:r>
              <a:rPr lang="en-US" dirty="0" err="1" smtClean="0"/>
              <a:t>sporulated</a:t>
            </a:r>
            <a:r>
              <a:rPr lang="en-US" dirty="0" smtClean="0"/>
              <a:t> oocysts. </a:t>
            </a:r>
            <a:endParaRPr lang="en-US" dirty="0"/>
          </a:p>
        </p:txBody>
      </p:sp>
    </p:spTree>
    <p:extLst>
      <p:ext uri="{BB962C8B-B14F-4D97-AF65-F5344CB8AC3E}">
        <p14:creationId xmlns:p14="http://schemas.microsoft.com/office/powerpoint/2010/main" val="217313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2" y="365126"/>
            <a:ext cx="10968318" cy="638922"/>
          </a:xfrm>
        </p:spPr>
        <p:txBody>
          <a:bodyPr>
            <a:normAutofit fontScale="90000"/>
          </a:bodyPr>
          <a:lstStyle/>
          <a:p>
            <a:r>
              <a:rPr lang="en-US" dirty="0" smtClean="0"/>
              <a:t>Clinical signs </a:t>
            </a:r>
            <a:endParaRPr lang="en-US" dirty="0"/>
          </a:p>
        </p:txBody>
      </p:sp>
      <p:sp>
        <p:nvSpPr>
          <p:cNvPr id="3" name="Content Placeholder 2"/>
          <p:cNvSpPr>
            <a:spLocks noGrp="1"/>
          </p:cNvSpPr>
          <p:nvPr>
            <p:ph idx="1"/>
          </p:nvPr>
        </p:nvSpPr>
        <p:spPr>
          <a:xfrm>
            <a:off x="-1" y="1165412"/>
            <a:ext cx="12003741" cy="5611906"/>
          </a:xfrm>
        </p:spPr>
        <p:txBody>
          <a:bodyPr/>
          <a:lstStyle/>
          <a:p>
            <a:r>
              <a:rPr lang="en-US" dirty="0" smtClean="0"/>
              <a:t>Depression </a:t>
            </a:r>
          </a:p>
          <a:p>
            <a:endParaRPr lang="en-US" dirty="0"/>
          </a:p>
          <a:p>
            <a:r>
              <a:rPr lang="en-US" dirty="0" smtClean="0"/>
              <a:t>Signs of coccidiosis may include decreased feed and water consumption, decreased egg production, pigmentation loss, weight loss, slow growth and poor feed conversion, bloody diarrhea, and high mortality. </a:t>
            </a:r>
          </a:p>
          <a:p>
            <a:endParaRPr lang="en-US" dirty="0"/>
          </a:p>
          <a:p>
            <a:r>
              <a:rPr lang="en-US" dirty="0" smtClean="0"/>
              <a:t>A high number of sick birds (morbidity) may be present with a variable number of bird deaths. Coccidiosis affects younger birds usually 3-6 weeks of age before they develop immunity; however, it can affect older birds. </a:t>
            </a:r>
            <a:endParaRPr lang="en-US" dirty="0"/>
          </a:p>
        </p:txBody>
      </p:sp>
    </p:spTree>
    <p:extLst>
      <p:ext uri="{BB962C8B-B14F-4D97-AF65-F5344CB8AC3E}">
        <p14:creationId xmlns:p14="http://schemas.microsoft.com/office/powerpoint/2010/main" val="29805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Postmortem lesions </a:t>
            </a:r>
            <a:endParaRPr lang="en-US" dirty="0"/>
          </a:p>
        </p:txBody>
      </p:sp>
      <p:sp>
        <p:nvSpPr>
          <p:cNvPr id="3" name="Content Placeholder 2"/>
          <p:cNvSpPr>
            <a:spLocks noGrp="1"/>
          </p:cNvSpPr>
          <p:nvPr>
            <p:ph idx="1"/>
          </p:nvPr>
        </p:nvSpPr>
        <p:spPr>
          <a:xfrm>
            <a:off x="161365" y="1690688"/>
            <a:ext cx="11824447" cy="5059735"/>
          </a:xfrm>
        </p:spPr>
        <p:txBody>
          <a:bodyPr/>
          <a:lstStyle/>
          <a:p>
            <a:r>
              <a:rPr lang="en-US" i="1" dirty="0"/>
              <a:t>E </a:t>
            </a:r>
            <a:r>
              <a:rPr lang="en-US" i="1" dirty="0" err="1"/>
              <a:t>tenella</a:t>
            </a:r>
            <a:r>
              <a:rPr lang="en-US" dirty="0"/>
              <a:t> infections are found only in the ceca and can be recognized by accumulation of blood in the ceca and by bloody droppings. </a:t>
            </a:r>
            <a:endParaRPr lang="en-US" dirty="0" smtClean="0"/>
          </a:p>
          <a:p>
            <a:endParaRPr lang="en-US" dirty="0"/>
          </a:p>
          <a:p>
            <a:r>
              <a:rPr lang="en-US" dirty="0" smtClean="0"/>
              <a:t>Cecal </a:t>
            </a:r>
            <a:r>
              <a:rPr lang="en-US" dirty="0"/>
              <a:t>cores, which are accumulations of clotted blood, tissue debris, and oocysts, may be found in birds surviving the acute stage.</a:t>
            </a:r>
          </a:p>
        </p:txBody>
      </p:sp>
    </p:spTree>
    <p:extLst>
      <p:ext uri="{BB962C8B-B14F-4D97-AF65-F5344CB8AC3E}">
        <p14:creationId xmlns:p14="http://schemas.microsoft.com/office/powerpoint/2010/main" val="849944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259" y="457200"/>
            <a:ext cx="12003741" cy="5719763"/>
          </a:xfrm>
        </p:spPr>
        <p:txBody>
          <a:bodyPr/>
          <a:lstStyle/>
          <a:p>
            <a:r>
              <a:rPr lang="en-US" i="1" dirty="0"/>
              <a:t>E </a:t>
            </a:r>
            <a:r>
              <a:rPr lang="en-US" i="1" dirty="0" err="1"/>
              <a:t>necatrix</a:t>
            </a:r>
            <a:r>
              <a:rPr lang="en-US" dirty="0"/>
              <a:t> produces major lesions in the anterior and middle portions of the small intestine. </a:t>
            </a:r>
            <a:endParaRPr lang="en-US" dirty="0" smtClean="0"/>
          </a:p>
          <a:p>
            <a:endParaRPr lang="en-US" dirty="0"/>
          </a:p>
          <a:p>
            <a:r>
              <a:rPr lang="en-US" dirty="0" smtClean="0"/>
              <a:t>Small </a:t>
            </a:r>
            <a:r>
              <a:rPr lang="en-US" dirty="0"/>
              <a:t>white spots, usually intermingled with rounded, bright- or dull-red spots of various sizes, can be seen on the serosal surface. This appearance is sometimes described as “salt and pepper.” </a:t>
            </a:r>
            <a:endParaRPr lang="en-US" dirty="0" smtClean="0"/>
          </a:p>
          <a:p>
            <a:r>
              <a:rPr lang="en-US" dirty="0" smtClean="0"/>
              <a:t>The </a:t>
            </a:r>
            <a:r>
              <a:rPr lang="en-US" dirty="0"/>
              <a:t>white spots are diagnostic for </a:t>
            </a:r>
            <a:r>
              <a:rPr lang="en-US" i="1" dirty="0"/>
              <a:t>E </a:t>
            </a:r>
            <a:r>
              <a:rPr lang="en-US" i="1" dirty="0" err="1"/>
              <a:t>necatrix</a:t>
            </a:r>
            <a:r>
              <a:rPr lang="en-US" dirty="0"/>
              <a:t> if clumps of large </a:t>
            </a:r>
            <a:r>
              <a:rPr lang="en-US" dirty="0" err="1"/>
              <a:t>schizonts</a:t>
            </a:r>
            <a:r>
              <a:rPr lang="en-US" dirty="0"/>
              <a:t> can be demonstrated microscopically. In severe cases, the intestinal wall is thickened, and the infected area dilated to 2–2.5 times the normal diameter. </a:t>
            </a:r>
            <a:endParaRPr lang="en-US" dirty="0" smtClean="0"/>
          </a:p>
          <a:p>
            <a:endParaRPr lang="en-US" dirty="0"/>
          </a:p>
          <a:p>
            <a:r>
              <a:rPr lang="en-US" dirty="0" smtClean="0"/>
              <a:t>The </a:t>
            </a:r>
            <a:r>
              <a:rPr lang="en-US" dirty="0"/>
              <a:t>lumen may be filled with blood, mucus, and fluid. Fluid loss may result in marked dehydration</a:t>
            </a:r>
          </a:p>
        </p:txBody>
      </p:sp>
    </p:spTree>
    <p:extLst>
      <p:ext uri="{BB962C8B-B14F-4D97-AF65-F5344CB8AC3E}">
        <p14:creationId xmlns:p14="http://schemas.microsoft.com/office/powerpoint/2010/main" val="1003600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259" y="645459"/>
            <a:ext cx="11797553" cy="6096000"/>
          </a:xfrm>
        </p:spPr>
        <p:txBody>
          <a:bodyPr/>
          <a:lstStyle/>
          <a:p>
            <a:r>
              <a:rPr lang="en-US" i="1" dirty="0"/>
              <a:t>E </a:t>
            </a:r>
            <a:r>
              <a:rPr lang="en-US" i="1" dirty="0" err="1"/>
              <a:t>acervulina</a:t>
            </a:r>
            <a:r>
              <a:rPr lang="en-US" dirty="0"/>
              <a:t> is the most common cause of infection. Lesions include numerous whitish, oval or transverse patches in the upper half of the small </a:t>
            </a:r>
            <a:r>
              <a:rPr lang="en-US" dirty="0" smtClean="0"/>
              <a:t>intestine.</a:t>
            </a:r>
          </a:p>
          <a:p>
            <a:endParaRPr lang="en-US" dirty="0"/>
          </a:p>
          <a:p>
            <a:r>
              <a:rPr lang="en-US" i="1" dirty="0"/>
              <a:t>E </a:t>
            </a:r>
            <a:r>
              <a:rPr lang="en-US" i="1" dirty="0" err="1"/>
              <a:t>brunetti</a:t>
            </a:r>
            <a:r>
              <a:rPr lang="en-US" dirty="0"/>
              <a:t> is found in the lower small intestine, rectum, ceca, and </a:t>
            </a:r>
            <a:r>
              <a:rPr lang="en-US" dirty="0" smtClean="0"/>
              <a:t>cloaca.</a:t>
            </a:r>
          </a:p>
          <a:p>
            <a:endParaRPr lang="en-US" dirty="0"/>
          </a:p>
          <a:p>
            <a:r>
              <a:rPr lang="en-US" i="1" dirty="0"/>
              <a:t>E maxima</a:t>
            </a:r>
            <a:r>
              <a:rPr lang="en-US" dirty="0"/>
              <a:t> develops in the small intestine, where it causes dilatation and thickening of the wall; petechial hemorrhage; and a reddish, orange, or pink viscous mucous exudate and fluid. </a:t>
            </a:r>
          </a:p>
        </p:txBody>
      </p:sp>
    </p:spTree>
    <p:extLst>
      <p:ext uri="{BB962C8B-B14F-4D97-AF65-F5344CB8AC3E}">
        <p14:creationId xmlns:p14="http://schemas.microsoft.com/office/powerpoint/2010/main" val="1921108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a:t>E mitis</a:t>
            </a:r>
            <a:r>
              <a:rPr lang="en-US" dirty="0"/>
              <a:t> is recognized as pathogenic in the lower small intestine</a:t>
            </a:r>
            <a:r>
              <a:rPr lang="en-US" dirty="0" smtClean="0"/>
              <a:t>.</a:t>
            </a:r>
          </a:p>
          <a:p>
            <a:endParaRPr lang="en-US" dirty="0"/>
          </a:p>
          <a:p>
            <a:r>
              <a:rPr lang="en-US" i="1" dirty="0"/>
              <a:t>E praecox</a:t>
            </a:r>
            <a:r>
              <a:rPr lang="en-US" dirty="0"/>
              <a:t>, which infects the upper small intestine, does not cause distinct lesions but may decrease rate of growth</a:t>
            </a:r>
            <a:r>
              <a:rPr lang="en-US" dirty="0" smtClean="0"/>
              <a:t>. </a:t>
            </a:r>
          </a:p>
          <a:p>
            <a:endParaRPr lang="en-US" dirty="0"/>
          </a:p>
          <a:p>
            <a:r>
              <a:rPr lang="en-US" b="0" i="1" dirty="0" smtClean="0">
                <a:solidFill>
                  <a:srgbClr val="000000"/>
                </a:solidFill>
                <a:effectLst/>
                <a:latin typeface="Open Sans"/>
              </a:rPr>
              <a:t>E </a:t>
            </a:r>
            <a:r>
              <a:rPr lang="en-US" b="0" i="1" dirty="0" err="1" smtClean="0">
                <a:solidFill>
                  <a:srgbClr val="000000"/>
                </a:solidFill>
                <a:effectLst/>
                <a:latin typeface="Open Sans"/>
              </a:rPr>
              <a:t>hagani</a:t>
            </a:r>
            <a:r>
              <a:rPr lang="en-US" b="0" i="0" dirty="0" smtClean="0">
                <a:solidFill>
                  <a:srgbClr val="000000"/>
                </a:solidFill>
                <a:effectLst/>
                <a:latin typeface="Open Sans"/>
              </a:rPr>
              <a:t> and </a:t>
            </a:r>
            <a:r>
              <a:rPr lang="en-US" b="0" i="1" dirty="0" smtClean="0">
                <a:solidFill>
                  <a:srgbClr val="000000"/>
                </a:solidFill>
                <a:effectLst/>
                <a:latin typeface="Open Sans"/>
              </a:rPr>
              <a:t>E </a:t>
            </a:r>
            <a:r>
              <a:rPr lang="en-US" b="0" i="1" dirty="0" err="1" smtClean="0">
                <a:solidFill>
                  <a:srgbClr val="000000"/>
                </a:solidFill>
                <a:effectLst/>
                <a:latin typeface="Open Sans"/>
              </a:rPr>
              <a:t>mivati</a:t>
            </a:r>
            <a:r>
              <a:rPr lang="en-US" b="0" i="0" dirty="0" smtClean="0">
                <a:solidFill>
                  <a:srgbClr val="000000"/>
                </a:solidFill>
                <a:effectLst/>
                <a:latin typeface="Open Sans"/>
              </a:rPr>
              <a:t> develop in the anterior part of the small intestine</a:t>
            </a:r>
            <a:endParaRPr lang="en-US" dirty="0"/>
          </a:p>
        </p:txBody>
      </p:sp>
    </p:spTree>
    <p:extLst>
      <p:ext uri="{BB962C8B-B14F-4D97-AF65-F5344CB8AC3E}">
        <p14:creationId xmlns:p14="http://schemas.microsoft.com/office/powerpoint/2010/main" val="524557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464</Words>
  <Application>Microsoft Office PowerPoint</Application>
  <PresentationFormat>Custom</PresentationFormat>
  <Paragraphs>60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Coccidiosis </vt:lpstr>
      <vt:lpstr>PowerPoint Presentation</vt:lpstr>
      <vt:lpstr>PowerPoint Presentation</vt:lpstr>
      <vt:lpstr>PowerPoint Presentation</vt:lpstr>
      <vt:lpstr>Clinical signs </vt:lpstr>
      <vt:lpstr>Postmortem lesions </vt:lpstr>
      <vt:lpstr>PowerPoint Presentation</vt:lpstr>
      <vt:lpstr>PowerPoint Presentation</vt:lpstr>
      <vt:lpstr>PowerPoint Presentation</vt:lpstr>
      <vt:lpstr>Diagnosis </vt:lpstr>
      <vt:lpstr>Treatment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Coccidiosis</dc:title>
  <dc:creator>lenovo</dc:creator>
  <cp:lastModifiedBy>sl510</cp:lastModifiedBy>
  <cp:revision>10</cp:revision>
  <dcterms:created xsi:type="dcterms:W3CDTF">2019-03-05T18:03:23Z</dcterms:created>
  <dcterms:modified xsi:type="dcterms:W3CDTF">2019-04-06T07:57:19Z</dcterms:modified>
</cp:coreProperties>
</file>